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60" r:id="rId4"/>
    <p:sldId id="259" r:id="rId5"/>
    <p:sldId id="264" r:id="rId6"/>
    <p:sldId id="26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1487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373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43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26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158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30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1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479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988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3948636-F3AD-4F6C-8363-EEC1A4630E8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484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48636-F3AD-4F6C-8363-EEC1A4630E8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83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3948636-F3AD-4F6C-8363-EEC1A4630E87}" type="datetimeFigureOut">
              <a:rPr lang="en-US" smtClean="0"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3E5A130-7AA2-4F8A-823D-A4F0BE303BD9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5221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DF9CA2E-5E68-A25A-12C3-7687034497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5758" y="1637415"/>
            <a:ext cx="7240772" cy="2987748"/>
          </a:xfrm>
        </p:spPr>
        <p:txBody>
          <a:bodyPr>
            <a:normAutofit fontScale="92500"/>
          </a:bodyPr>
          <a:lstStyle/>
          <a:p>
            <a:endParaRPr lang="fa-IR" dirty="0">
              <a:cs typeface="B Tehran" panose="00000400000000000000" pitchFamily="2" charset="-78"/>
            </a:endParaRPr>
          </a:p>
          <a:p>
            <a:endParaRPr lang="fa-IR" dirty="0">
              <a:cs typeface="B Tehran" panose="00000400000000000000" pitchFamily="2" charset="-78"/>
            </a:endParaRPr>
          </a:p>
          <a:p>
            <a:pPr algn="ctr"/>
            <a:endParaRPr lang="fa-IR" dirty="0">
              <a:cs typeface="B Tehran" panose="00000400000000000000" pitchFamily="2" charset="-78"/>
            </a:endParaRPr>
          </a:p>
          <a:p>
            <a:pPr algn="ctr"/>
            <a:r>
              <a:rPr lang="ar-SA" sz="3600" b="1" dirty="0">
                <a:solidFill>
                  <a:schemeClr val="tx1"/>
                </a:solidFill>
                <a:cs typeface="+mj-cs"/>
              </a:rPr>
              <a:t>گزارش عملکرد کتابخانه  دانشکده پزشکی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a-IR" sz="3600" b="1" dirty="0">
                <a:solidFill>
                  <a:schemeClr val="tx1"/>
                </a:solidFill>
                <a:cs typeface="+mj-cs"/>
              </a:rPr>
              <a:t>در سال </a:t>
            </a:r>
            <a:r>
              <a:rPr lang="fa-IR" sz="5400" b="1" dirty="0">
                <a:solidFill>
                  <a:schemeClr val="tx1"/>
                </a:solidFill>
                <a:cs typeface="B Tehran" panose="00000400000000000000" pitchFamily="2" charset="-78"/>
              </a:rPr>
              <a:t>1404</a:t>
            </a:r>
          </a:p>
          <a:p>
            <a:endParaRPr lang="en-US" dirty="0">
              <a:cs typeface="B Teh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541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98F464-5D16-DA7E-9D30-65DA395D26E4}"/>
              </a:ext>
            </a:extLst>
          </p:cNvPr>
          <p:cNvSpPr txBox="1"/>
          <p:nvPr/>
        </p:nvSpPr>
        <p:spPr>
          <a:xfrm>
            <a:off x="2502440" y="882284"/>
            <a:ext cx="6094378" cy="322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اقدامات انجام شده در بخش ثبت و سازماندهی منابع اطلاعاتی :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9923B03-D8A3-71D9-3BA7-C85D6FC1D4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8036273"/>
              </p:ext>
            </p:extLst>
          </p:nvPr>
        </p:nvGraphicFramePr>
        <p:xfrm>
          <a:off x="3455581" y="1582265"/>
          <a:ext cx="6092456" cy="271657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811511">
                  <a:extLst>
                    <a:ext uri="{9D8B030D-6E8A-4147-A177-3AD203B41FA5}">
                      <a16:colId xmlns:a16="http://schemas.microsoft.com/office/drawing/2014/main" val="2782660780"/>
                    </a:ext>
                  </a:extLst>
                </a:gridCol>
                <a:gridCol w="1482163">
                  <a:extLst>
                    <a:ext uri="{9D8B030D-6E8A-4147-A177-3AD203B41FA5}">
                      <a16:colId xmlns:a16="http://schemas.microsoft.com/office/drawing/2014/main" val="3410297045"/>
                    </a:ext>
                  </a:extLst>
                </a:gridCol>
                <a:gridCol w="2798782">
                  <a:extLst>
                    <a:ext uri="{9D8B030D-6E8A-4147-A177-3AD203B41FA5}">
                      <a16:colId xmlns:a16="http://schemas.microsoft.com/office/drawing/2014/main" val="1963789426"/>
                    </a:ext>
                  </a:extLst>
                </a:gridCol>
              </a:tblGrid>
              <a:tr h="434694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تعداد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واحد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شرح فعالیت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5990"/>
                  </a:ext>
                </a:extLst>
              </a:tr>
              <a:tr h="45391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145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عنوان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فهرست نویسی کتب فارسی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3889024"/>
                  </a:ext>
                </a:extLst>
              </a:tr>
              <a:tr h="466245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35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عنوان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فهرست نویسی کتب لاتین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382379"/>
                  </a:ext>
                </a:extLst>
              </a:tr>
              <a:tr h="45391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350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نسخه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ثبت کتب فارسی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1216711"/>
                  </a:ext>
                </a:extLst>
              </a:tr>
              <a:tr h="45391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71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نسخه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ثبت کتب لاتین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400789"/>
                  </a:ext>
                </a:extLst>
              </a:tr>
              <a:tr h="45391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503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عنوان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ثبت پایان نامه ها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7458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401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98F464-5D16-DA7E-9D30-65DA395D26E4}"/>
              </a:ext>
            </a:extLst>
          </p:cNvPr>
          <p:cNvSpPr txBox="1"/>
          <p:nvPr/>
        </p:nvSpPr>
        <p:spPr>
          <a:xfrm>
            <a:off x="2502440" y="882284"/>
            <a:ext cx="6094378" cy="322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اقدامات انجام شده در </a:t>
            </a:r>
            <a: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زمینه امانت </a:t>
            </a: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منابع اطلاعاتی :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9923B03-D8A3-71D9-3BA7-C85D6FC1D4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754892"/>
              </p:ext>
            </p:extLst>
          </p:nvPr>
        </p:nvGraphicFramePr>
        <p:xfrm>
          <a:off x="3593805" y="1582265"/>
          <a:ext cx="6422064" cy="3489466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333348">
                  <a:extLst>
                    <a:ext uri="{9D8B030D-6E8A-4147-A177-3AD203B41FA5}">
                      <a16:colId xmlns:a16="http://schemas.microsoft.com/office/drawing/2014/main" val="2782660780"/>
                    </a:ext>
                  </a:extLst>
                </a:gridCol>
                <a:gridCol w="1154670">
                  <a:extLst>
                    <a:ext uri="{9D8B030D-6E8A-4147-A177-3AD203B41FA5}">
                      <a16:colId xmlns:a16="http://schemas.microsoft.com/office/drawing/2014/main" val="3410297045"/>
                    </a:ext>
                  </a:extLst>
                </a:gridCol>
                <a:gridCol w="3934046">
                  <a:extLst>
                    <a:ext uri="{9D8B030D-6E8A-4147-A177-3AD203B41FA5}">
                      <a16:colId xmlns:a16="http://schemas.microsoft.com/office/drawing/2014/main" val="1963789426"/>
                    </a:ext>
                  </a:extLst>
                </a:gridCol>
              </a:tblGrid>
              <a:tr h="478428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تعداد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واحد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شرح فعالیت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5990"/>
                  </a:ext>
                </a:extLst>
              </a:tr>
              <a:tr h="499577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864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نسخه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امانت کتاب فارسی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3889024"/>
                  </a:ext>
                </a:extLst>
              </a:tr>
              <a:tr h="513153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149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نسخه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امانت کتاب لاتین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382379"/>
                  </a:ext>
                </a:extLst>
              </a:tr>
              <a:tr h="499577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190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نسخه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تمدید کتاب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1216711"/>
                  </a:ext>
                </a:extLst>
              </a:tr>
              <a:tr h="499577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941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نسخه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برگشت کتاب و مرتب سازی قفسه</a:t>
                      </a:r>
                      <a:r>
                        <a:rPr lang="en-US" sz="1600" b="1" dirty="0"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1600" b="1" dirty="0">
                          <a:cs typeface="B Nazanin" panose="00000400000000000000" pitchFamily="2" charset="-78"/>
                        </a:rPr>
                        <a:t>ها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400789"/>
                  </a:ext>
                </a:extLst>
              </a:tr>
              <a:tr h="499577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334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نفر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جستجوی منابع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716160"/>
                  </a:ext>
                </a:extLst>
              </a:tr>
              <a:tr h="499577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225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عنوان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بررسی کمبودهای کتب کتابخاانه و درخواست تهیه آنها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7458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1219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98F464-5D16-DA7E-9D30-65DA395D26E4}"/>
              </a:ext>
            </a:extLst>
          </p:cNvPr>
          <p:cNvSpPr txBox="1"/>
          <p:nvPr/>
        </p:nvSpPr>
        <p:spPr>
          <a:xfrm>
            <a:off x="2502440" y="882284"/>
            <a:ext cx="6094378" cy="322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اقدامات انجام شده در </a:t>
            </a:r>
            <a: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زمینه عضویت و تسویه حساب</a:t>
            </a: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: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9923B03-D8A3-71D9-3BA7-C85D6FC1D4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381215"/>
              </p:ext>
            </p:extLst>
          </p:nvPr>
        </p:nvGraphicFramePr>
        <p:xfrm>
          <a:off x="3455581" y="1582265"/>
          <a:ext cx="6209414" cy="135484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811511">
                  <a:extLst>
                    <a:ext uri="{9D8B030D-6E8A-4147-A177-3AD203B41FA5}">
                      <a16:colId xmlns:a16="http://schemas.microsoft.com/office/drawing/2014/main" val="2782660780"/>
                    </a:ext>
                  </a:extLst>
                </a:gridCol>
                <a:gridCol w="1218768">
                  <a:extLst>
                    <a:ext uri="{9D8B030D-6E8A-4147-A177-3AD203B41FA5}">
                      <a16:colId xmlns:a16="http://schemas.microsoft.com/office/drawing/2014/main" val="3410297045"/>
                    </a:ext>
                  </a:extLst>
                </a:gridCol>
                <a:gridCol w="3179135">
                  <a:extLst>
                    <a:ext uri="{9D8B030D-6E8A-4147-A177-3AD203B41FA5}">
                      <a16:colId xmlns:a16="http://schemas.microsoft.com/office/drawing/2014/main" val="1963789426"/>
                    </a:ext>
                  </a:extLst>
                </a:gridCol>
              </a:tblGrid>
              <a:tr h="434694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تعداد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واحد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شرح فعالیت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5990"/>
                  </a:ext>
                </a:extLst>
              </a:tr>
              <a:tr h="466245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1122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نفر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عضویت دانشجویان و کارکنان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382379"/>
                  </a:ext>
                </a:extLst>
              </a:tr>
              <a:tr h="45391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502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نفر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کنترل و تایید تسویه پایان نامه دانشجویان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12167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4395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98F464-5D16-DA7E-9D30-65DA395D26E4}"/>
              </a:ext>
            </a:extLst>
          </p:cNvPr>
          <p:cNvSpPr txBox="1"/>
          <p:nvPr/>
        </p:nvSpPr>
        <p:spPr>
          <a:xfrm>
            <a:off x="2642313" y="1977656"/>
            <a:ext cx="6907374" cy="322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اقدامات انجام شده در </a:t>
            </a:r>
            <a: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زمینه کارشناسی پژوهشی ( سامانه پژوهان )</a:t>
            </a: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: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9923B03-D8A3-71D9-3BA7-C85D6FC1D4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76510"/>
              </p:ext>
            </p:extLst>
          </p:nvPr>
        </p:nvGraphicFramePr>
        <p:xfrm>
          <a:off x="3340273" y="2751575"/>
          <a:ext cx="6209414" cy="135484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811511">
                  <a:extLst>
                    <a:ext uri="{9D8B030D-6E8A-4147-A177-3AD203B41FA5}">
                      <a16:colId xmlns:a16="http://schemas.microsoft.com/office/drawing/2014/main" val="2782660780"/>
                    </a:ext>
                  </a:extLst>
                </a:gridCol>
                <a:gridCol w="1080545">
                  <a:extLst>
                    <a:ext uri="{9D8B030D-6E8A-4147-A177-3AD203B41FA5}">
                      <a16:colId xmlns:a16="http://schemas.microsoft.com/office/drawing/2014/main" val="3410297045"/>
                    </a:ext>
                  </a:extLst>
                </a:gridCol>
                <a:gridCol w="3317358">
                  <a:extLst>
                    <a:ext uri="{9D8B030D-6E8A-4147-A177-3AD203B41FA5}">
                      <a16:colId xmlns:a16="http://schemas.microsoft.com/office/drawing/2014/main" val="1963789426"/>
                    </a:ext>
                  </a:extLst>
                </a:gridCol>
              </a:tblGrid>
              <a:tr h="434694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تعداد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واحد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شرح فعالیت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5990"/>
                  </a:ext>
                </a:extLst>
              </a:tr>
              <a:tr h="453910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125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نفر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راهنمایی در زمینه نرم افزار سامانه پژوهان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3889024"/>
                  </a:ext>
                </a:extLst>
              </a:tr>
              <a:tr h="466245">
                <a:tc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lang="fa-IR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502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مراجعین 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انجام تایید پایان نامه در نرم افزار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382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568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898F464-5D16-DA7E-9D30-65DA395D26E4}"/>
              </a:ext>
            </a:extLst>
          </p:cNvPr>
          <p:cNvSpPr txBox="1"/>
          <p:nvPr/>
        </p:nvSpPr>
        <p:spPr>
          <a:xfrm>
            <a:off x="2658262" y="2115879"/>
            <a:ext cx="6875476" cy="322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اقدامات انجام شده در </a:t>
            </a:r>
            <a:r>
              <a:rPr kumimoji="0" lang="fa-IR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زمینه خدمات  مربوط به پایان نامه ها </a:t>
            </a:r>
            <a:r>
              <a:rPr kumimoji="0" lang="ar-SA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: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9923B03-D8A3-71D9-3BA7-C85D6FC1D4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171588"/>
              </p:ext>
            </p:extLst>
          </p:nvPr>
        </p:nvGraphicFramePr>
        <p:xfrm>
          <a:off x="3413051" y="2730434"/>
          <a:ext cx="6209414" cy="1013814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286540">
                  <a:extLst>
                    <a:ext uri="{9D8B030D-6E8A-4147-A177-3AD203B41FA5}">
                      <a16:colId xmlns:a16="http://schemas.microsoft.com/office/drawing/2014/main" val="2782660780"/>
                    </a:ext>
                  </a:extLst>
                </a:gridCol>
                <a:gridCol w="956930">
                  <a:extLst>
                    <a:ext uri="{9D8B030D-6E8A-4147-A177-3AD203B41FA5}">
                      <a16:colId xmlns:a16="http://schemas.microsoft.com/office/drawing/2014/main" val="3410297045"/>
                    </a:ext>
                  </a:extLst>
                </a:gridCol>
                <a:gridCol w="3965944">
                  <a:extLst>
                    <a:ext uri="{9D8B030D-6E8A-4147-A177-3AD203B41FA5}">
                      <a16:colId xmlns:a16="http://schemas.microsoft.com/office/drawing/2014/main" val="1963789426"/>
                    </a:ext>
                  </a:extLst>
                </a:gridCol>
              </a:tblGrid>
              <a:tr h="434694"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تعداد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واحد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B Titr" panose="00000700000000000000" pitchFamily="2" charset="-78"/>
                        </a:rPr>
                        <a:t>شرح فعالیت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B Titr" panose="000007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5990"/>
                  </a:ext>
                </a:extLst>
              </a:tr>
              <a:tr h="466245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45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نفر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rtl="1"/>
                      <a:r>
                        <a:rPr lang="fa-IR" sz="1600" b="1" dirty="0">
                          <a:cs typeface="B Nazanin" panose="00000400000000000000" pitchFamily="2" charset="-78"/>
                        </a:rPr>
                        <a:t>آموزش دانشجویان متقاضی درخصوص دسترسی به نسخ پایان نامه های الکترونیکی </a:t>
                      </a:r>
                      <a:endParaRPr lang="en-US" sz="1600" b="1" dirty="0">
                        <a:cs typeface="B Nazanin" panose="000004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3823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794119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594</TotalTime>
  <Words>193</Words>
  <Application>Microsoft Office PowerPoint</Application>
  <PresentationFormat>Widescreen</PresentationFormat>
  <Paragraphs>73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 Nazanin</vt:lpstr>
      <vt:lpstr>Calibri</vt:lpstr>
      <vt:lpstr>Calibri Light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malihe pourali</dc:creator>
  <cp:lastModifiedBy>malihe pourali</cp:lastModifiedBy>
  <cp:revision>72</cp:revision>
  <dcterms:created xsi:type="dcterms:W3CDTF">2024-11-23T09:35:03Z</dcterms:created>
  <dcterms:modified xsi:type="dcterms:W3CDTF">2025-12-20T05:16:21Z</dcterms:modified>
</cp:coreProperties>
</file>